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4" r:id="rId6"/>
    <p:sldId id="268" r:id="rId7"/>
    <p:sldId id="257" r:id="rId8"/>
    <p:sldId id="258" r:id="rId9"/>
    <p:sldId id="259" r:id="rId10"/>
    <p:sldId id="260" r:id="rId11"/>
    <p:sldId id="269" r:id="rId12"/>
    <p:sldId id="261" r:id="rId13"/>
    <p:sldId id="262" r:id="rId14"/>
    <p:sldId id="263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23BF43-E9AA-7EFD-B264-0D6636650D12}" v="44" dt="2024-04-21T18:29:18.532"/>
    <p1510:client id="{6C0A97B9-B388-4F50-B8D4-4D104F702C58}" v="173" dt="2024-04-22T00:57:04.647"/>
    <p1510:client id="{CFF30A6F-5605-4703-B769-A00E67DE4F49}" v="1437" dt="2024-04-22T03:30:3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3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18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83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837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48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62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3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40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374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55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65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483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4187D111-0A9D-421B-84EB-FC5811C3A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EC7A2BB-E03E-436B-ABA5-3EBC8FB40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  <a:noFill/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6DC0849-A033-4B02-97FE-B41AD9A86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3ADCA7D-864A-49AD-B820-102F220EA7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57E947-1347-4EB3-89EB-DF85D94E2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8B5FAB9-675C-4906-A39C-BCFD68929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C524971-DA3C-4B74-A99D-95CECD50C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DBDB683-BC6A-4522-82A5-C7457201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41560A9-0B55-472F-8261-6951E27C5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D874A14-7926-47E8-947C-904C98B0E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3E5598F-2EAC-49C0-B77B-95438A8ED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C8993AC-196C-48AC-BCE3-3E71814D91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517F3CA-CF3E-4CD8-B001-2BDF09D76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5237402-E5C4-470B-955F-F3A886776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315EAA5-98ED-4276-880E-4E3789CEA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7F94794-653E-45B6-811B-8081788A0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82DE38F-FC85-4274-8C84-8E75162E6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4AF14C3-798E-4C02-A6B4-165D003D7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53D4C15-2F93-446B-AF2D-82072EC01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09026E7-4EC6-47AE-A989-318A5CA6B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6DEDA5A-47AA-4ED0-897C-C0B1873B6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061821F-242E-4E40-B305-9048634C0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0734AE8-EEDD-4DCB-9723-087DC2EC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6DB511B-1563-4336-AFBB-D561A7C0B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5CEC4A9-4067-4D92-A28E-EE8152717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B783B25-A3A3-45C4-B04C-A11644250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31178CD-3DE0-4C42-811C-7BC881FBF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926C508-8BE5-4ACF-A219-09B5D995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B58DEC2-3409-477A-84B4-A5D297FB01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EE3E226-6EDA-4FC4-B670-9590DD5CE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BC874A8-EE7F-4F92-AAEA-40B18D939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23D647B-0C43-4C02-9BD2-A01859FD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C6DE01B-DD35-4B52-A72E-57E60E226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55AC62-DC7D-D2F4-ABC2-2B7548530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245" y="717481"/>
            <a:ext cx="6851484" cy="1593553"/>
          </a:xfrm>
          <a:noFill/>
        </p:spPr>
        <p:txBody>
          <a:bodyPr anchor="ctr">
            <a:noAutofit/>
          </a:bodyPr>
          <a:lstStyle/>
          <a:p>
            <a:r>
              <a:rPr lang="en-US" sz="48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Microclimate</a:t>
            </a:r>
            <a:r>
              <a:rPr lang="en-US" sz="4800" b="1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sz="48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Monitoring System- Soil Edition</a:t>
            </a:r>
            <a:endParaRPr lang="en-US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3B20C2-91D9-4CB0-C378-D07BF7519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5068" y="2343235"/>
            <a:ext cx="5377823" cy="1084213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-Alex </a:t>
            </a:r>
            <a:r>
              <a:rPr lang="en-US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Pilkey</a:t>
            </a:r>
            <a:r>
              <a:rPr lang="en-US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David </a:t>
            </a:r>
            <a:r>
              <a:rPr lang="en-US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Kiszka</a:t>
            </a:r>
            <a:r>
              <a:rPr lang="en-US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Jeremy Allen, Shakib Ahmed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218D3B53-4071-48E8-9CB1-4566DAFA0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2" y="2600449"/>
            <a:ext cx="568289" cy="568289"/>
          </a:xfrm>
          <a:prstGeom prst="rt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0" name="Picture 49" descr="Colorful leaf patterns">
            <a:extLst>
              <a:ext uri="{FF2B5EF4-FFF2-40B4-BE49-F238E27FC236}">
                <a16:creationId xmlns:a16="http://schemas.microsoft.com/office/drawing/2014/main" id="{8EA920A5-5571-8464-9389-8BBED6C2CC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47" r="24380" b="1"/>
          <a:stretch/>
        </p:blipFill>
        <p:spPr>
          <a:xfrm>
            <a:off x="6062050" y="-1554"/>
            <a:ext cx="6120571" cy="685799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352032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2" grpId="0"/>
      <p:bldP spid="3" grpId="0" build="p"/>
      <p:bldP spid="4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E324726-BB55-4DB0-A3C9-72FC7E83A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  <a:noFill/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03A4068-AFD8-4CFE-B3E4-589CFDE2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1191505-EFFB-4F1F-BB8A-C5D907498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92E6AC5-5925-4C66-9393-9E0AA99B2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43FF39-8B1E-4E56-A312-CD5CF197C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732881D-F33B-402E-AD43-09E427385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236776-0212-4D36-A3F3-12A0ABE52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A3CF908-675C-4F37-A992-07F5063CA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10EA741-B3AA-4ED8-8FA9-535335C2A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670D400-C2D5-44A7-A381-7F7C1A1B0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ED2090B-04B4-4D7A-B64F-531C1DCB5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6DE6198-7C40-4788-A7A1-34B9EC6BD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B5FA63F-04B8-49C2-BE16-D3A7203AB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A2257CD-1DA9-421A-AF4B-B040657F6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9562B48-0BC5-43A8-99C8-1DFC4F013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2838EE0-539B-430C-8B85-88FE85296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9B19EE8-1C25-43B0-9500-D2F13DC09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5956110-A6BB-465E-BD52-17FC20146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3D1E730-8368-4320-8B6B-72B405FEF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7957241-C6AE-40D4-9AC8-82D9BFEE1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ABCA377-7A69-40BE-AABA-619597787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C643696-1BF8-4AEE-AA90-AF2BB20FB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1E535E0-1CAC-411D-AB5A-550E246CE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85C04A9-4D29-437C-B25A-1CC639F51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3F70FA9-54EE-4949-B8E4-C4C55199C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81FC916-52FB-445B-A0A4-DA6C586E8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C417DA4-79FF-4203-A522-D39B08CAE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A6EEABA-F138-400F-8BB9-8EFA17A73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4F55549-08B7-4CA2-A3E6-0F4DE86AD1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EF81CC6-7F7C-4754-9879-D5F06783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E58F8D3-1E11-479B-975B-551FA971E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376C606-A0AB-47A8-A25B-BC0C38B63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E217EF-9FC1-8FAA-30EF-2D6B1F5FA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80" y="725952"/>
            <a:ext cx="4923182" cy="2160165"/>
          </a:xfrm>
          <a:noFill/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Prototype Implementation</a:t>
            </a:r>
          </a:p>
        </p:txBody>
      </p:sp>
      <p:sp>
        <p:nvSpPr>
          <p:cNvPr id="53" name="Right Triangle 52">
            <a:extLst>
              <a:ext uri="{FF2B5EF4-FFF2-40B4-BE49-F238E27FC236}">
                <a16:creationId xmlns:a16="http://schemas.microsoft.com/office/drawing/2014/main" id="{1A30B02A-FB29-4F2D-BB65-E0238E4B31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960008"/>
            <a:ext cx="568289" cy="568289"/>
          </a:xfrm>
          <a:prstGeom prst="rt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5DA10-36D2-A886-FBC7-E4D815BDD4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4577" y="728917"/>
            <a:ext cx="6035688" cy="2171526"/>
          </a:xfrm>
          <a:noFill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Implementation of the Field Sensor Unit (FSU) Prototype-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machine with wires and wires&#10;&#10;Description automatically generated with medium confidence">
            <a:extLst>
              <a:ext uri="{FF2B5EF4-FFF2-40B4-BE49-F238E27FC236}">
                <a16:creationId xmlns:a16="http://schemas.microsoft.com/office/drawing/2014/main" id="{4D209898-1B25-596E-B132-7C412886B0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-22826" y="3277164"/>
            <a:ext cx="3179861" cy="3596143"/>
          </a:xfrm>
          <a:prstGeom prst="rect">
            <a:avLst/>
          </a:prstGeom>
          <a:noFill/>
        </p:spPr>
      </p:pic>
      <p:pic>
        <p:nvPicPr>
          <p:cNvPr id="5" name="Picture 4" descr="A black box with a white label next to a small electronic device&#10;&#10;Description automatically generated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C2DE8BC-0EBC-5544-DEE3-63FDF034BA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115707" y="3277164"/>
            <a:ext cx="3927362" cy="3596144"/>
          </a:xfrm>
          <a:prstGeom prst="actionButtonBlank">
            <a:avLst/>
          </a:prstGeom>
          <a:noFill/>
        </p:spPr>
      </p:pic>
      <p:pic>
        <p:nvPicPr>
          <p:cNvPr id="7" name="Picture 6" descr="A cup with a brown liquid in it&#10;&#10;Description automatically generated">
            <a:extLst>
              <a:ext uri="{FF2B5EF4-FFF2-40B4-BE49-F238E27FC236}">
                <a16:creationId xmlns:a16="http://schemas.microsoft.com/office/drawing/2014/main" id="{C0768D0F-7521-9DD5-E0B9-4FFA53CBA7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065901" y="3277159"/>
            <a:ext cx="3119885" cy="35961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447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2" grpId="0"/>
      <p:bldP spid="53" grpId="0" animBg="1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CB9AA-FB85-8E20-2E3D-F8690C6CE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89" y="725951"/>
            <a:ext cx="10325000" cy="1442463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Prototype Implementation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7DB21-9420-A73F-D6C2-6AB874142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289" y="2340131"/>
            <a:ext cx="10325000" cy="3791918"/>
          </a:xfrm>
        </p:spPr>
        <p:txBody>
          <a:bodyPr anchor="ctr">
            <a:normAutofit/>
          </a:bodyPr>
          <a:lstStyle/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Sensor Proved to be quite responsive to changes in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processor could receive data and send it to the transmitter/receiver as well as run a control program with sleep modes.</a:t>
            </a: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transmitter/receivers were able to communicate with each other as well as with a technician’s computer.</a:t>
            </a: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Pertinent graphs were able to be created using the Arduino IDE.</a:t>
            </a:r>
          </a:p>
        </p:txBody>
      </p:sp>
    </p:spTree>
    <p:extLst>
      <p:ext uri="{BB962C8B-B14F-4D97-AF65-F5344CB8AC3E}">
        <p14:creationId xmlns:p14="http://schemas.microsoft.com/office/powerpoint/2010/main" val="1407828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F8567-1385-0AEF-787B-BB22A4651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531439"/>
            <a:ext cx="10325000" cy="1297361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Advise For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F1224-8DFE-4306-68C4-AEA06FAF2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1828800"/>
            <a:ext cx="10325000" cy="4303249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  <a:latin typeface="Times New Roman"/>
                <a:cs typeface="Times New Roman"/>
              </a:rPr>
              <a:t> Expand to the full LoRa network.</a:t>
            </a: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  <a:latin typeface="Times New Roman"/>
                <a:cs typeface="Times New Roman"/>
              </a:rPr>
              <a:t> Be more cautious when powering and testing devices.</a:t>
            </a: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  <a:latin typeface="Times New Roman"/>
                <a:cs typeface="Times New Roman"/>
              </a:rPr>
              <a:t> Focus on one sub-system or the whole system.</a:t>
            </a:r>
          </a:p>
          <a:p>
            <a:pPr lvl="2">
              <a:buClr>
                <a:schemeClr val="tx1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tx1"/>
                </a:solidFill>
                <a:latin typeface="Times New Roman"/>
                <a:cs typeface="Times New Roman"/>
              </a:rPr>
              <a:t> Power sub-system is crucial for powering and testing.</a:t>
            </a:r>
          </a:p>
          <a:p>
            <a:pPr lvl="2">
              <a:buClr>
                <a:schemeClr val="tx1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tx1"/>
                </a:solidFill>
                <a:latin typeface="Times New Roman"/>
                <a:cs typeface="Times New Roman"/>
              </a:rPr>
              <a:t> Using assumptions instead of focusing the power sub-system may lead to obstacles since different parts requires different amount of power.</a:t>
            </a: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  <a:latin typeface="Times New Roman"/>
                <a:cs typeface="Times New Roman"/>
              </a:rPr>
              <a:t>  Aim for a safety critical system.</a:t>
            </a:r>
          </a:p>
          <a:p>
            <a:pPr lvl="2">
              <a:buClr>
                <a:schemeClr val="tx1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tx1"/>
                </a:solidFill>
                <a:latin typeface="Times New Roman"/>
                <a:cs typeface="Times New Roman"/>
              </a:rPr>
              <a:t> Test parts individually if possible to check for malfunctions before assembling.</a:t>
            </a:r>
          </a:p>
          <a:p>
            <a:pPr lvl="2">
              <a:buClr>
                <a:schemeClr val="tx1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tx1"/>
                </a:solidFill>
                <a:latin typeface="Times New Roman"/>
                <a:cs typeface="Times New Roman"/>
              </a:rPr>
              <a:t> Try to have backups if possible.</a:t>
            </a:r>
          </a:p>
        </p:txBody>
      </p:sp>
    </p:spTree>
    <p:extLst>
      <p:ext uri="{BB962C8B-B14F-4D97-AF65-F5344CB8AC3E}">
        <p14:creationId xmlns:p14="http://schemas.microsoft.com/office/powerpoint/2010/main" val="388596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ight Triangle 42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0297160-077C-4B0C-9F1E-6519CEDB8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1F77CDE-CC8E-40E6-8745-8D7CB6208F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3FCA172-142C-4352-A938-33B43EC3B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53BB53B-6660-4F6B-8C3C-4EAA148CF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21D1E67-3038-4399-8F14-244731FAE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9A17FB9-5481-4E6D-A157-C4A1D8F29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B5B4D4B-6074-48B5-B7D7-5B22BDC2A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FE68CF5-4975-4F0E-98F8-E40F12E8F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63AD0D6-BFAB-41EE-A0DD-BFEB6844D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7EA9615-8E94-4E0C-BAF0-C52132326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6A76D71-0BE7-402F-BF24-CB0154E2A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B18C09B-8FB5-4D88-B4FF-2090E7818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A06FA18-2473-40B2-8AE0-DEDDC5E9A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187746C-FE57-4160-B924-6B283B332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7337AAE-EB93-4FBD-9904-0366412607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6FA7169-C5DB-4F02-935F-AA39EDA4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4195B93-DBB3-4197-8D91-A786D4753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F2FF9EB-46CC-4A22-AF8A-9D11BC966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631DADE-538C-4EA4-9D90-3AED82E01B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35A7E2F-77A0-48A1-A881-1A12940D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AC39BAD-DB08-4260-BCE5-4E1FB09A44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68F31ED-A97B-4A9A-9F56-221FFB7A3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362574E-3A61-4C31-915F-F541B7BE08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32BD431-3E1E-4528-AC59-5A23CE4CB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DE7131F-209C-4427-96DA-26E0E973E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283DFDB-6A1C-41B8-B590-966064699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DA3D6B3-30E3-4C45-A709-4F775DB84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F481924-9C4A-4A91-8AB4-D796F33D7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3787DCF-DA69-4379-94AB-C361DF3260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53DC9D9-196D-4C02-982F-935945BD57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2AF9976-A85B-4FAC-ACA0-7B4F06D18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FD38ACD-F4A1-4970-BE99-87B0A0482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Right Triangle 79">
            <a:extLst>
              <a:ext uri="{FF2B5EF4-FFF2-40B4-BE49-F238E27FC236}">
                <a16:creationId xmlns:a16="http://schemas.microsoft.com/office/drawing/2014/main" id="{429C64BC-8915-422E-9361-EE04C48FF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261028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08F486-2AE6-D2F7-0862-82FC6485C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3930417" cy="24797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&amp; A</a:t>
            </a:r>
          </a:p>
        </p:txBody>
      </p:sp>
      <p:pic>
        <p:nvPicPr>
          <p:cNvPr id="5" name="Picture 4" descr="Vintage movie ending frame">
            <a:extLst>
              <a:ext uri="{FF2B5EF4-FFF2-40B4-BE49-F238E27FC236}">
                <a16:creationId xmlns:a16="http://schemas.microsoft.com/office/drawing/2014/main" id="{6F59761C-9BDF-9D49-8CE4-866520F70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340" y="935703"/>
            <a:ext cx="6382411" cy="497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508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5" grpId="0" animBg="1"/>
      <p:bldP spid="80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BD90A-0D6F-0304-9ED3-32C7389E9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Problem Statement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761E7-C315-D8F1-1BA9-C536F5226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340131"/>
            <a:ext cx="10325000" cy="35644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00" dirty="0">
                <a:solidFill>
                  <a:schemeClr val="tx1"/>
                </a:solidFill>
                <a:effectLst/>
                <a:latin typeface="Times New Roman"/>
                <a:ea typeface="Aptos" panose="020B0004020202020204" pitchFamily="34" charset="0"/>
                <a:cs typeface="Vrinda"/>
              </a:rPr>
              <a:t>The New York State Department of Environmental Conservation (NYSDEC) needs a better understanding of the possible impact of global changes in the climate on microclimates within New York State so that appropriate </a:t>
            </a:r>
            <a:r>
              <a:rPr lang="en-US" sz="2400" kern="100" dirty="0">
                <a:solidFill>
                  <a:schemeClr val="tx1"/>
                </a:solidFill>
                <a:latin typeface="Times New Roman"/>
                <a:ea typeface="Aptos" panose="020B0004020202020204" pitchFamily="34" charset="0"/>
                <a:cs typeface="Vrinda"/>
              </a:rPr>
              <a:t>plans</a:t>
            </a:r>
            <a:r>
              <a:rPr lang="en-US" sz="2400" kern="100" dirty="0">
                <a:solidFill>
                  <a:schemeClr val="tx1"/>
                </a:solidFill>
                <a:effectLst/>
                <a:latin typeface="Times New Roman"/>
                <a:ea typeface="Aptos" panose="020B0004020202020204" pitchFamily="34" charset="0"/>
                <a:cs typeface="Vrinda"/>
              </a:rPr>
              <a:t> may be developed to both take advantage of the positive effects and mitigate the adverse effects.</a:t>
            </a:r>
          </a:p>
        </p:txBody>
      </p:sp>
    </p:spTree>
    <p:extLst>
      <p:ext uri="{BB962C8B-B14F-4D97-AF65-F5344CB8AC3E}">
        <p14:creationId xmlns:p14="http://schemas.microsoft.com/office/powerpoint/2010/main" val="114715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52D806-E674-4321-777C-EF86BF850B39}"/>
              </a:ext>
            </a:extLst>
          </p:cNvPr>
          <p:cNvSpPr txBox="1"/>
          <p:nvPr/>
        </p:nvSpPr>
        <p:spPr>
          <a:xfrm>
            <a:off x="688257" y="721732"/>
            <a:ext cx="932098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800" b="1">
                <a:latin typeface="Times New Roman" panose="02020603050405020304" pitchFamily="18" charset="0"/>
                <a:cs typeface="Times New Roman" panose="02020603050405020304" pitchFamily="18" charset="0"/>
              </a:rPr>
              <a:t>The Problem: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E0353CD-586F-1D9D-14C5-844D1D9E9028}"/>
              </a:ext>
            </a:extLst>
          </p:cNvPr>
          <p:cNvCxnSpPr/>
          <p:nvPr/>
        </p:nvCxnSpPr>
        <p:spPr>
          <a:xfrm>
            <a:off x="0" y="3921160"/>
            <a:ext cx="2366387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AF1B6DB-042B-6614-6A85-9DF07084174E}"/>
              </a:ext>
            </a:extLst>
          </p:cNvPr>
          <p:cNvSpPr/>
          <p:nvPr/>
        </p:nvSpPr>
        <p:spPr>
          <a:xfrm>
            <a:off x="2366387" y="2639698"/>
            <a:ext cx="6868048" cy="1281461"/>
          </a:xfrm>
          <a:custGeom>
            <a:avLst/>
            <a:gdLst>
              <a:gd name="connsiteX0" fmla="*/ 0 w 6802734"/>
              <a:gd name="connsiteY0" fmla="*/ 1293942 h 1295954"/>
              <a:gd name="connsiteX1" fmla="*/ 778747 w 6802734"/>
              <a:gd name="connsiteY1" fmla="*/ 1067854 h 1295954"/>
              <a:gd name="connsiteX2" fmla="*/ 1230923 w 6802734"/>
              <a:gd name="connsiteY2" fmla="*/ 208720 h 1295954"/>
              <a:gd name="connsiteX3" fmla="*/ 2527160 w 6802734"/>
              <a:gd name="connsiteY3" fmla="*/ 63019 h 1295954"/>
              <a:gd name="connsiteX4" fmla="*/ 5370844 w 6802734"/>
              <a:gd name="connsiteY4" fmla="*/ 1062830 h 1295954"/>
              <a:gd name="connsiteX5" fmla="*/ 6802734 w 6802734"/>
              <a:gd name="connsiteY5" fmla="*/ 1288918 h 1295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02734" h="1295954">
                <a:moveTo>
                  <a:pt x="0" y="1293942"/>
                </a:moveTo>
                <a:cubicBezTo>
                  <a:pt x="286796" y="1271333"/>
                  <a:pt x="573593" y="1248724"/>
                  <a:pt x="778747" y="1067854"/>
                </a:cubicBezTo>
                <a:cubicBezTo>
                  <a:pt x="983901" y="886984"/>
                  <a:pt x="939521" y="376192"/>
                  <a:pt x="1230923" y="208720"/>
                </a:cubicBezTo>
                <a:cubicBezTo>
                  <a:pt x="1522325" y="41248"/>
                  <a:pt x="1837173" y="-79333"/>
                  <a:pt x="2527160" y="63019"/>
                </a:cubicBezTo>
                <a:cubicBezTo>
                  <a:pt x="3217147" y="205371"/>
                  <a:pt x="4658248" y="858513"/>
                  <a:pt x="5370844" y="1062830"/>
                </a:cubicBezTo>
                <a:cubicBezTo>
                  <a:pt x="6083440" y="1267146"/>
                  <a:pt x="6573297" y="1316551"/>
                  <a:pt x="6802734" y="1288918"/>
                </a:cubicBezTo>
              </a:path>
            </a:pathLst>
          </a:custGeom>
          <a:noFill/>
          <a:ln w="952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1A21416-C222-3F11-CD81-1E4FAB3FB45F}"/>
              </a:ext>
            </a:extLst>
          </p:cNvPr>
          <p:cNvCxnSpPr>
            <a:cxnSpLocks/>
            <a:stCxn id="10" idx="5"/>
          </p:cNvCxnSpPr>
          <p:nvPr/>
        </p:nvCxnSpPr>
        <p:spPr>
          <a:xfrm>
            <a:off x="9234435" y="3914202"/>
            <a:ext cx="0" cy="21371"/>
          </a:xfrm>
          <a:prstGeom prst="line">
            <a:avLst/>
          </a:prstGeom>
          <a:ln w="920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5284B4F-17DA-092B-5F88-18197609E53F}"/>
              </a:ext>
            </a:extLst>
          </p:cNvPr>
          <p:cNvCxnSpPr>
            <a:cxnSpLocks/>
          </p:cNvCxnSpPr>
          <p:nvPr/>
        </p:nvCxnSpPr>
        <p:spPr>
          <a:xfrm>
            <a:off x="9234435" y="3915988"/>
            <a:ext cx="3105049" cy="0"/>
          </a:xfrm>
          <a:prstGeom prst="line">
            <a:avLst/>
          </a:prstGeom>
          <a:ln w="952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F7E157E-D9E9-AF87-E0E7-94C46C3A97DB}"/>
              </a:ext>
            </a:extLst>
          </p:cNvPr>
          <p:cNvSpPr txBox="1"/>
          <p:nvPr/>
        </p:nvSpPr>
        <p:spPr>
          <a:xfrm>
            <a:off x="688256" y="1570692"/>
            <a:ext cx="64204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When an Event Occurs Somewhere in the World-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79251-48FA-9E52-4133-5489B8070AE6}"/>
              </a:ext>
            </a:extLst>
          </p:cNvPr>
          <p:cNvSpPr txBox="1"/>
          <p:nvPr/>
        </p:nvSpPr>
        <p:spPr>
          <a:xfrm>
            <a:off x="3602334" y="3944983"/>
            <a:ext cx="601896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Seasonal/Short-Term Effects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ED5621-F43C-05BC-77B6-CC7E8A8C2CD7}"/>
              </a:ext>
            </a:extLst>
          </p:cNvPr>
          <p:cNvSpPr txBox="1"/>
          <p:nvPr/>
        </p:nvSpPr>
        <p:spPr>
          <a:xfrm>
            <a:off x="9118879" y="3935653"/>
            <a:ext cx="423538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Long-Term Effects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AC5884-6F1C-C227-87B1-EFCE0BD0CCEF}"/>
              </a:ext>
            </a:extLst>
          </p:cNvPr>
          <p:cNvSpPr txBox="1"/>
          <p:nvPr/>
        </p:nvSpPr>
        <p:spPr>
          <a:xfrm>
            <a:off x="364182" y="3935652"/>
            <a:ext cx="262954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Initial Condition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BC1242-1ADE-0422-42A9-5CFCD0CB94DA}"/>
              </a:ext>
            </a:extLst>
          </p:cNvPr>
          <p:cNvSpPr txBox="1"/>
          <p:nvPr/>
        </p:nvSpPr>
        <p:spPr>
          <a:xfrm>
            <a:off x="688256" y="4966619"/>
            <a:ext cx="1081548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Currently, this initial condition data is missing, and the objective of this project is to contribute to building this baseline with soil condition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6947CF-18E3-0C1D-9AE8-B62F0718DD7F}"/>
              </a:ext>
            </a:extLst>
          </p:cNvPr>
          <p:cNvSpPr txBox="1"/>
          <p:nvPr/>
        </p:nvSpPr>
        <p:spPr>
          <a:xfrm>
            <a:off x="436347" y="2960588"/>
            <a:ext cx="316598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Generic Metric</a:t>
            </a:r>
          </a:p>
        </p:txBody>
      </p:sp>
    </p:spTree>
    <p:extLst>
      <p:ext uri="{BB962C8B-B14F-4D97-AF65-F5344CB8AC3E}">
        <p14:creationId xmlns:p14="http://schemas.microsoft.com/office/powerpoint/2010/main" val="36025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7" grpId="0"/>
      <p:bldP spid="18" grpId="0"/>
      <p:bldP spid="19" grpId="0"/>
      <p:bldP spid="20" grpId="0"/>
      <p:bldP spid="21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72D80-6351-F4E8-81D7-979C83B68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555743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Inspiration</a:t>
            </a:r>
            <a:endParaRPr lang="en-US" sz="48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130D3-CFA8-3426-6822-049C1E86A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340130"/>
            <a:ext cx="10325000" cy="3844359"/>
          </a:xfrm>
        </p:spPr>
        <p:txBody>
          <a:bodyPr anchor="ctr">
            <a:normAutofit/>
          </a:bodyPr>
          <a:lstStyle/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Diverse types of sensors can be chosen to build the monitoring device. </a:t>
            </a: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Some available sensors can collect soil and air temperature, pH levels, ground     moisture, sunlight, and iron oxidations</a:t>
            </a:r>
            <a:r>
              <a:rPr lang="en-US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Most of these sensors are compatible with an Arduino device,</a:t>
            </a:r>
            <a:r>
              <a:rPr lang="en-US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with which the team was familiar due to prior experience.</a:t>
            </a:r>
            <a:endParaRPr lang="en-US" sz="24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Using a b</a:t>
            </a:r>
            <a:r>
              <a:rPr lang="en-US" sz="24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attery to power the monitoring device and overall system is feasible.</a:t>
            </a:r>
          </a:p>
          <a:p>
            <a:pPr>
              <a:buClr>
                <a:schemeClr val="tx1"/>
              </a:buClr>
              <a:buSzPct val="90000"/>
              <a:buFont typeface="Wingdings" panose="05000000000000000000" pitchFamily="2" charset="2"/>
              <a:buChar char="v"/>
            </a:pPr>
            <a:r>
              <a:rPr lang="en-US" sz="24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The LoRa-based communication system for transmission and receiving of data by the technician is also feasible. </a:t>
            </a:r>
          </a:p>
        </p:txBody>
      </p:sp>
    </p:spTree>
    <p:extLst>
      <p:ext uri="{BB962C8B-B14F-4D97-AF65-F5344CB8AC3E}">
        <p14:creationId xmlns:p14="http://schemas.microsoft.com/office/powerpoint/2010/main" val="3217319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B95AB-8CDE-A426-3433-99A2288A3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397817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Critical System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46D23-8579-2FFA-7078-119F866E1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123768"/>
            <a:ext cx="10325000" cy="4050889"/>
          </a:xfrm>
        </p:spPr>
        <p:txBody>
          <a:bodyPr numCol="2" anchor="ctr">
            <a:noAutofit/>
          </a:bodyPr>
          <a:lstStyle/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Sensing:  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will be collecting pH readings from a sensor placed in the ground.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endParaRPr lang="en-US" sz="1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 Data: 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pH readings will be collected four times per day. 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endParaRPr lang="en-US" sz="1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 Data: 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 collected from the pH sensor will be stored on the devise until a technician retrieves it. 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endParaRPr lang="en-US" sz="1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Deliver Data: 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primary data collection method will be wireless via a command from the technician once they are within range.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endParaRPr lang="en-US" sz="1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Receive Data :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technician will visit the site monthly to collect the data to their computer. 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endParaRPr lang="en-US" sz="1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 fontAlgn="base"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Data: 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 that has been collected will be checked for corruption, compiled into a data file, and delivered to the NYSDEC. 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1762320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  <a:noFill/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6" name="Right Triangle 165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A173122F-D466-4F08-90FA-0038F7AC2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70" name="Freeform: Shape 169">
            <a:extLst>
              <a:ext uri="{FF2B5EF4-FFF2-40B4-BE49-F238E27FC236}">
                <a16:creationId xmlns:a16="http://schemas.microsoft.com/office/drawing/2014/main" id="{61B95497-4F0F-41F6-9986-13DA6EDC4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490555" y="162759"/>
            <a:ext cx="6857996" cy="6532473"/>
          </a:xfrm>
          <a:custGeom>
            <a:avLst/>
            <a:gdLst>
              <a:gd name="connsiteX0" fmla="*/ 0 w 6857996"/>
              <a:gd name="connsiteY0" fmla="*/ 2827344 h 6142577"/>
              <a:gd name="connsiteX1" fmla="*/ 0 w 6857996"/>
              <a:gd name="connsiteY1" fmla="*/ 5080510 h 6142577"/>
              <a:gd name="connsiteX2" fmla="*/ 3 w 6857996"/>
              <a:gd name="connsiteY2" fmla="*/ 5080510 h 6142577"/>
              <a:gd name="connsiteX3" fmla="*/ 3 w 6857996"/>
              <a:gd name="connsiteY3" fmla="*/ 6142577 h 6142577"/>
              <a:gd name="connsiteX4" fmla="*/ 6857996 w 6857996"/>
              <a:gd name="connsiteY4" fmla="*/ 6142577 h 6142577"/>
              <a:gd name="connsiteX5" fmla="*/ 6857996 w 6857996"/>
              <a:gd name="connsiteY5" fmla="*/ 3928749 h 6142577"/>
              <a:gd name="connsiteX6" fmla="*/ 6857996 w 6857996"/>
              <a:gd name="connsiteY6" fmla="*/ 2572597 h 6142577"/>
              <a:gd name="connsiteX7" fmla="*/ 6857996 w 6857996"/>
              <a:gd name="connsiteY7" fmla="*/ 307516 h 6142577"/>
              <a:gd name="connsiteX8" fmla="*/ 6550769 w 6857996"/>
              <a:gd name="connsiteY8" fmla="*/ 222609 h 6142577"/>
              <a:gd name="connsiteX9" fmla="*/ 5031274 w 6857996"/>
              <a:gd name="connsiteY9" fmla="*/ 33 h 6142577"/>
              <a:gd name="connsiteX10" fmla="*/ 310659 w 6857996"/>
              <a:gd name="connsiteY10" fmla="*/ 1067285 h 6142577"/>
              <a:gd name="connsiteX11" fmla="*/ 2 w 6857996"/>
              <a:gd name="connsiteY11" fmla="*/ 1072307 h 6142577"/>
              <a:gd name="connsiteX12" fmla="*/ 2 w 6857996"/>
              <a:gd name="connsiteY12" fmla="*/ 2827344 h 614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7996" h="6142577">
                <a:moveTo>
                  <a:pt x="0" y="2827344"/>
                </a:moveTo>
                <a:lnTo>
                  <a:pt x="0" y="5080510"/>
                </a:lnTo>
                <a:lnTo>
                  <a:pt x="3" y="5080510"/>
                </a:lnTo>
                <a:lnTo>
                  <a:pt x="3" y="6142577"/>
                </a:lnTo>
                <a:lnTo>
                  <a:pt x="6857996" y="6142577"/>
                </a:lnTo>
                <a:lnTo>
                  <a:pt x="6857996" y="3928749"/>
                </a:lnTo>
                <a:lnTo>
                  <a:pt x="6857996" y="2572597"/>
                </a:lnTo>
                <a:lnTo>
                  <a:pt x="6857996" y="307516"/>
                </a:lnTo>
                <a:lnTo>
                  <a:pt x="6550769" y="222609"/>
                </a:lnTo>
                <a:cubicBezTo>
                  <a:pt x="5946238" y="65902"/>
                  <a:pt x="5454822" y="1688"/>
                  <a:pt x="5031274" y="33"/>
                </a:cubicBezTo>
                <a:cubicBezTo>
                  <a:pt x="3337081" y="-6590"/>
                  <a:pt x="2728780" y="987729"/>
                  <a:pt x="310659" y="1067285"/>
                </a:cubicBezTo>
                <a:lnTo>
                  <a:pt x="2" y="1072307"/>
                </a:lnTo>
                <a:lnTo>
                  <a:pt x="2" y="2827344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F7056998-8628-47A3-B2DA-02A6B79A6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  <a:noFill/>
        </p:grpSpPr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47C049B-4187-4107-954D-96DB085F60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0D258F28-AF03-4B99-BEDA-AE2F1E36D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8A22DA36-D00B-41E4-A879-B21C53EC8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90FC5905-F05C-4FEB-9ED2-1CB55CE06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CF888A95-C4EE-45A3-B377-80B7D1701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48826D17-6F45-481E-9F13-92F17B408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402D74AD-E4DC-4ADB-AFD1-29388EB5E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BFB6D5A-30CA-420B-883E-4FCA5E5528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D30FD155-EF99-4952-B21E-B5ECAAB7C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B30F24DE-6842-46FD-B98F-45E285490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7BE8BF1E-AD68-4687-83A0-7681DF5E8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B4B5EAA4-FA17-4E56-8C6B-4CF4DFD94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14AAE475-140F-4868-9759-9DC16FFFF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3FD94D76-DF17-4F80-B400-8381332FBB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392F913D-C331-4404-89A4-0426CC4E2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A59BBC2-612F-4A00-ADA8-AFC868318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60CBFCCA-D82F-45EA-9238-6B311502B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15ABBC53-A096-4B23-A846-2EA689F7E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52D464D9-2861-4DF4-9E13-7A0499D96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20D49C1-D25D-4E1B-84EF-D60AF86C0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8C35D74C-F368-435B-8590-6DCAE0F25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46A86256-D153-4F31-8426-1A8C06675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F7FB0AFF-DD27-4DAC-B75F-34203DC0B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27634FE-D29F-4FA8-B231-CF051E25B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D2332032-73E4-4CAD-8524-F26A16952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BD943318-F306-4F7E-BFFA-1B4025859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D93C39E-B97C-4AC0-8D06-1B79D8B9F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C213D1B-7289-4A73-A1BA-290DC052B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C618D24-D010-4462-BC13-236DF6011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6E44024-CD0E-4DBC-AB9C-36F49226F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A1F09F3-DAB0-4950-849F-347D93C49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7D07A2-6B2F-8322-0951-559574BCC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11496"/>
            <a:ext cx="4325716" cy="1090415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Diagrams &amp; Designs</a:t>
            </a:r>
          </a:p>
        </p:txBody>
      </p:sp>
      <p:sp>
        <p:nvSpPr>
          <p:cNvPr id="205" name="Right Triangle 204">
            <a:extLst>
              <a:ext uri="{FF2B5EF4-FFF2-40B4-BE49-F238E27FC236}">
                <a16:creationId xmlns:a16="http://schemas.microsoft.com/office/drawing/2014/main" id="{30CD2D04-1317-4975-9983-ADE44A0C0E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596317"/>
            <a:ext cx="568289" cy="568289"/>
          </a:xfrm>
          <a:prstGeom prst="rt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2" name="Picture 21" descr="A diagram of a system&#10;&#10;Description automatically generated">
            <a:extLst>
              <a:ext uri="{FF2B5EF4-FFF2-40B4-BE49-F238E27FC236}">
                <a16:creationId xmlns:a16="http://schemas.microsoft.com/office/drawing/2014/main" id="{2C096923-5290-F562-8302-D08FDE9F6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78" y="2135308"/>
            <a:ext cx="3467000" cy="4008094"/>
          </a:xfrm>
          <a:prstGeom prst="rect">
            <a:avLst/>
          </a:prstGeom>
          <a:noFill/>
        </p:spPr>
      </p:pic>
      <p:pic>
        <p:nvPicPr>
          <p:cNvPr id="24" name="Picture 23" descr="A diagram of a microclimate monitoring system&#10;&#10;Description automatically generated">
            <a:extLst>
              <a:ext uri="{FF2B5EF4-FFF2-40B4-BE49-F238E27FC236}">
                <a16:creationId xmlns:a16="http://schemas.microsoft.com/office/drawing/2014/main" id="{CBC8B01F-7EE9-65AB-F996-509313AF7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214" y="2916353"/>
            <a:ext cx="4921353" cy="2992717"/>
          </a:xfrm>
          <a:prstGeom prst="rect">
            <a:avLst/>
          </a:prstGeom>
          <a:noFill/>
        </p:spPr>
      </p:pic>
      <p:pic>
        <p:nvPicPr>
          <p:cNvPr id="20" name="Content Placeholder 19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25851346-5D11-5C3C-8172-0442FC70D6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284" y="524875"/>
            <a:ext cx="6411341" cy="1815261"/>
          </a:xfrm>
          <a:prstGeom prst="rect">
            <a:avLst/>
          </a:prstGeom>
          <a:noFill/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299BCC4-EA79-8EE8-A747-8E64396DD491}"/>
              </a:ext>
            </a:extLst>
          </p:cNvPr>
          <p:cNvSpPr txBox="1"/>
          <p:nvPr/>
        </p:nvSpPr>
        <p:spPr>
          <a:xfrm>
            <a:off x="5115709" y="2322411"/>
            <a:ext cx="638585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i="1" u="sng">
                <a:latin typeface="Times New Roman" panose="02020603050405020304" pitchFamily="18" charset="0"/>
                <a:cs typeface="Times New Roman" panose="02020603050405020304" pitchFamily="18" charset="0"/>
              </a:rPr>
              <a:t>Black Box Diagram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02454E-9B43-D887-52CE-A8F48FC5552D}"/>
              </a:ext>
            </a:extLst>
          </p:cNvPr>
          <p:cNvSpPr txBox="1"/>
          <p:nvPr/>
        </p:nvSpPr>
        <p:spPr>
          <a:xfrm>
            <a:off x="6086677" y="5904538"/>
            <a:ext cx="494930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i="1" u="sng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7E11919-4609-F197-8BE7-CC1CFFA2903A}"/>
              </a:ext>
            </a:extLst>
          </p:cNvPr>
          <p:cNvSpPr txBox="1"/>
          <p:nvPr/>
        </p:nvSpPr>
        <p:spPr>
          <a:xfrm>
            <a:off x="683587" y="6125118"/>
            <a:ext cx="344936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i="1" u="sng">
                <a:latin typeface="Times New Roman" panose="02020603050405020304" pitchFamily="18" charset="0"/>
                <a:cs typeface="Times New Roman" panose="02020603050405020304" pitchFamily="18" charset="0"/>
              </a:rPr>
              <a:t>Logical Design</a:t>
            </a:r>
          </a:p>
        </p:txBody>
      </p:sp>
    </p:spTree>
    <p:extLst>
      <p:ext uri="{BB962C8B-B14F-4D97-AF65-F5344CB8AC3E}">
        <p14:creationId xmlns:p14="http://schemas.microsoft.com/office/powerpoint/2010/main" val="288564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7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10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13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16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19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25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3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3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3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4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168" grpId="0" animBg="1"/>
      <p:bldP spid="170" grpId="0" animBg="1"/>
      <p:bldP spid="2" grpId="0"/>
      <p:bldP spid="205" grpId="0" animBg="1"/>
      <p:bldP spid="25" grpId="0"/>
      <p:bldP spid="26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  <a:noFill/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ight Triangle 44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7FE5201-BB98-480C-BADB-207C8F893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59C3819-6736-4CE0-9A67-86A53B462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  <a:noFill/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7E314A7-D6D9-4233-A1F7-ED4DD8D43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A76AB7F-0C06-4A92-91FA-4DC271CF4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37D75E8-E124-4557-B492-97BC6B53A8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6FF0A24-8464-4ACF-A249-4D60EE230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1CE9974-0B43-46A2-B4AF-E1683011C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E855DCF-1D03-4EDB-A249-6494DFB5B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65A25BD-9F0C-451D-8B64-E7D2B251E5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7AB26DC9-2AFA-43B0-AEB4-768571C59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4CF7DE8-3205-4532-BCF3-51C12F408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16B3F69-152D-4C96-ADE5-C5FF6DF552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06CAB5-121A-4AB9-A48C-93EEC8884B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D149A8B-023F-49B7-8034-925BC765C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5A29139-2BED-450F-A9EA-55A812EB40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779AD3C-6425-45C6-BD6F-20D9939906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BB8B253-2664-4917-A6F6-4A061A389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A71A853-181B-44EE-A8C0-AD52F27272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1E24D499-557E-44C2-89B7-4D09AFE92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A0AC248F-6738-49D4-9E23-8EB6B5A38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B99A6ED-E162-477F-B803-CFC990FE1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B7BFE21-A4A2-4CBF-A063-7BE42D652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A5D1AA5-A8B3-401C-BF44-83D9926B3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4D01246-ED48-4093-9A39-502ACB6458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13D23C6-DEDF-4F8E-916E-39B0928F7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80D76A2-2DDA-478C-927C-8615520B99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DE90A88-19E7-4A5B-9B71-4BCF1594C7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38C9FB7-9E2F-4E53-B3AC-9FCCFCE0D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3E7A8EB-B68F-4A10-87BD-E505D01C2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85FD8E24-E70F-4FA2-B7D9-0E3704CDF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97458756-84EF-46AD-8D97-A8D0CA812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BCBFD12-85A4-45EA-B8C7-3280A09BD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D444733-11FA-4142-BBA8-59B13E181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grpFill/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Right Triangle 81">
            <a:extLst>
              <a:ext uri="{FF2B5EF4-FFF2-40B4-BE49-F238E27FC236}">
                <a16:creationId xmlns:a16="http://schemas.microsoft.com/office/drawing/2014/main" id="{E9C3C027-5B33-4FE9-A34C-0C843CF51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4773496"/>
            <a:ext cx="568289" cy="568289"/>
          </a:xfrm>
          <a:prstGeom prst="rt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555997-4779-A692-E53B-163BE2AE3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739" y="711495"/>
            <a:ext cx="4430758" cy="1630193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Diagrams &amp; Designs</a:t>
            </a:r>
          </a:p>
        </p:txBody>
      </p:sp>
      <p:pic>
        <p:nvPicPr>
          <p:cNvPr id="5" name="Content Placeholder 4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CF5219F7-7660-1398-1374-9C1B0E9EC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442" y="704357"/>
            <a:ext cx="4329243" cy="5004907"/>
          </a:xfrm>
          <a:prstGeom prst="rect">
            <a:avLst/>
          </a:prstGeom>
          <a:noFill/>
        </p:spPr>
      </p:pic>
      <p:pic>
        <p:nvPicPr>
          <p:cNvPr id="7" name="Picture 6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6D9C347A-A524-ABAA-88D3-B6AC7503CCE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24" y="2869831"/>
            <a:ext cx="4432125" cy="2746987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D48DC2-4644-6DBF-B4A2-7466EE7AEB83}"/>
              </a:ext>
            </a:extLst>
          </p:cNvPr>
          <p:cNvSpPr txBox="1"/>
          <p:nvPr/>
        </p:nvSpPr>
        <p:spPr>
          <a:xfrm>
            <a:off x="691078" y="5598973"/>
            <a:ext cx="441157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i="1" u="sng">
                <a:latin typeface="Times New Roman" panose="02020603050405020304" pitchFamily="18" charset="0"/>
                <a:cs typeface="Times New Roman" panose="02020603050405020304" pitchFamily="18" charset="0"/>
              </a:rPr>
              <a:t>Wireframe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FDB71-8087-29B1-EF2A-2E3D4BBD5E18}"/>
              </a:ext>
            </a:extLst>
          </p:cNvPr>
          <p:cNvSpPr txBox="1"/>
          <p:nvPr/>
        </p:nvSpPr>
        <p:spPr>
          <a:xfrm>
            <a:off x="6577737" y="5709264"/>
            <a:ext cx="432924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i="1" u="sng">
                <a:latin typeface="Times New Roman" panose="02020603050405020304" pitchFamily="18" charset="0"/>
                <a:cs typeface="Times New Roman" panose="02020603050405020304" pitchFamily="18" charset="0"/>
              </a:rPr>
              <a:t>Physical Design</a:t>
            </a:r>
          </a:p>
        </p:txBody>
      </p:sp>
    </p:spTree>
    <p:extLst>
      <p:ext uri="{BB962C8B-B14F-4D97-AF65-F5344CB8AC3E}">
        <p14:creationId xmlns:p14="http://schemas.microsoft.com/office/powerpoint/2010/main" val="129971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9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7" grpId="0" animBg="1"/>
      <p:bldP spid="82" grpId="0" animBg="1"/>
      <p:bldP spid="2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stick figure with arms extended&#10;&#10;Description automatically generated">
            <a:extLst>
              <a:ext uri="{FF2B5EF4-FFF2-40B4-BE49-F238E27FC236}">
                <a16:creationId xmlns:a16="http://schemas.microsoft.com/office/drawing/2014/main" id="{5CB6B885-08BA-9550-EAC0-43D9B3BCA0F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42" y="1253978"/>
            <a:ext cx="1874525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A close-up of a device&#10;&#10;Description automatically generated">
            <a:extLst>
              <a:ext uri="{FF2B5EF4-FFF2-40B4-BE49-F238E27FC236}">
                <a16:creationId xmlns:a16="http://schemas.microsoft.com/office/drawing/2014/main" id="{99225FFF-47F0-7C3F-7B22-439D484623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328" y="1541863"/>
            <a:ext cx="1635953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 descr="A black circuit board with white text&#10;&#10;Description automatically generated">
            <a:extLst>
              <a:ext uri="{FF2B5EF4-FFF2-40B4-BE49-F238E27FC236}">
                <a16:creationId xmlns:a16="http://schemas.microsoft.com/office/drawing/2014/main" id="{F8E589F5-42A1-49A8-DBEF-4B307CCA52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581" y="1541863"/>
            <a:ext cx="2283930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 descr="A close-up of a circuit board&#10;&#10;Description automatically generated">
            <a:extLst>
              <a:ext uri="{FF2B5EF4-FFF2-40B4-BE49-F238E27FC236}">
                <a16:creationId xmlns:a16="http://schemas.microsoft.com/office/drawing/2014/main" id="{D630363C-28D2-CC29-931F-3C55484FEC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8536" y="1541863"/>
            <a:ext cx="3451764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A close-up of a circuit board&#10;&#10;Description automatically generated">
            <a:extLst>
              <a:ext uri="{FF2B5EF4-FFF2-40B4-BE49-F238E27FC236}">
                <a16:creationId xmlns:a16="http://schemas.microsoft.com/office/drawing/2014/main" id="{E90433AE-62AE-AC96-9019-302D80CFD9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205" y="4586124"/>
            <a:ext cx="3451764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 descr="A black and white computer&#10;&#10;Description automatically generated">
            <a:extLst>
              <a:ext uri="{FF2B5EF4-FFF2-40B4-BE49-F238E27FC236}">
                <a16:creationId xmlns:a16="http://schemas.microsoft.com/office/drawing/2014/main" id="{4626899C-83BC-C312-7B59-8614564DC4E7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989" y="4574288"/>
            <a:ext cx="2266510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9585165-5DD0-FD33-E83A-1D8CF38D3F36}"/>
              </a:ext>
            </a:extLst>
          </p:cNvPr>
          <p:cNvSpPr/>
          <p:nvPr/>
        </p:nvSpPr>
        <p:spPr>
          <a:xfrm>
            <a:off x="3099917" y="1253978"/>
            <a:ext cx="8721446" cy="2372918"/>
          </a:xfrm>
          <a:prstGeom prst="roundRect">
            <a:avLst/>
          </a:prstGeom>
          <a:noFill/>
          <a:ln w="920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C47985-25B0-0F54-24F0-48EB28C5D525}"/>
              </a:ext>
            </a:extLst>
          </p:cNvPr>
          <p:cNvSpPr txBox="1"/>
          <p:nvPr/>
        </p:nvSpPr>
        <p:spPr>
          <a:xfrm>
            <a:off x="5448726" y="4842357"/>
            <a:ext cx="1577591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Arduino IDE</a:t>
            </a:r>
          </a:p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&amp; Excel</a:t>
            </a:r>
          </a:p>
        </p:txBody>
      </p:sp>
      <p:pic>
        <p:nvPicPr>
          <p:cNvPr id="15" name="Picture 14" descr="A black stick figure with arms extended&#10;&#10;Description automatically generated">
            <a:extLst>
              <a:ext uri="{FF2B5EF4-FFF2-40B4-BE49-F238E27FC236}">
                <a16:creationId xmlns:a16="http://schemas.microsoft.com/office/drawing/2014/main" id="{CE2211F6-1FF7-8BC7-EDD8-38013D57E21B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640" y="3913052"/>
            <a:ext cx="1874525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5FC800B-154A-DBC8-E859-BC5E7A0387A1}"/>
              </a:ext>
            </a:extLst>
          </p:cNvPr>
          <p:cNvSpPr/>
          <p:nvPr/>
        </p:nvSpPr>
        <p:spPr>
          <a:xfrm>
            <a:off x="1029958" y="4311804"/>
            <a:ext cx="6767565" cy="2377440"/>
          </a:xfrm>
          <a:prstGeom prst="roundRect">
            <a:avLst/>
          </a:prstGeom>
          <a:noFill/>
          <a:ln w="95250">
            <a:solidFill>
              <a:srgbClr val="FF99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08F760-97A5-CEE0-2E89-A14C5F15193C}"/>
              </a:ext>
            </a:extLst>
          </p:cNvPr>
          <p:cNvSpPr txBox="1"/>
          <p:nvPr/>
        </p:nvSpPr>
        <p:spPr>
          <a:xfrm>
            <a:off x="2812707" y="980664"/>
            <a:ext cx="612949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Field Sensor Unit :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2B0531-F0B0-B6D7-7D20-67F31BA370A0}"/>
              </a:ext>
            </a:extLst>
          </p:cNvPr>
          <p:cNvSpPr txBox="1"/>
          <p:nvPr/>
        </p:nvSpPr>
        <p:spPr>
          <a:xfrm>
            <a:off x="756942" y="4050074"/>
            <a:ext cx="463229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b="1"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Receiving Unit 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789EB4-DE46-F0EE-A8AA-2F89FDB180C9}"/>
              </a:ext>
            </a:extLst>
          </p:cNvPr>
          <p:cNvSpPr txBox="1"/>
          <p:nvPr/>
        </p:nvSpPr>
        <p:spPr>
          <a:xfrm>
            <a:off x="216311" y="71906"/>
            <a:ext cx="681000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800" b="1">
                <a:latin typeface="Times New Roman" panose="02020603050405020304" pitchFamily="18" charset="0"/>
                <a:cs typeface="Times New Roman" panose="02020603050405020304" pitchFamily="18" charset="0"/>
              </a:rPr>
              <a:t>Data Flow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A8CDE3-98AA-232E-27D3-44C53290DF4F}"/>
              </a:ext>
            </a:extLst>
          </p:cNvPr>
          <p:cNvSpPr txBox="1"/>
          <p:nvPr/>
        </p:nvSpPr>
        <p:spPr>
          <a:xfrm>
            <a:off x="216311" y="3171539"/>
            <a:ext cx="290495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Technician: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Activates 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the Unit &amp; Creates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Data File on the Computer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8D8EE7-DB22-0B3D-BABC-3AF88AA353AE}"/>
              </a:ext>
            </a:extLst>
          </p:cNvPr>
          <p:cNvSpPr txBox="1"/>
          <p:nvPr/>
        </p:nvSpPr>
        <p:spPr>
          <a:xfrm>
            <a:off x="9199239" y="5858247"/>
            <a:ext cx="288460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NYSDEC:</a:t>
            </a:r>
          </a:p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Integrates Data into Climate Model and Makes It Public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4FCE99F-D26D-A93B-DFB8-A02298C6A9AD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5124281" y="2456263"/>
            <a:ext cx="3073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E57BCFA-E6A2-F1F1-2EA8-BF44F9131372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7715511" y="2456263"/>
            <a:ext cx="29302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FC6A908C-C94F-9F5D-B7BF-AE9B03EC20F1}"/>
              </a:ext>
            </a:extLst>
          </p:cNvPr>
          <p:cNvCxnSpPr>
            <a:stCxn id="9" idx="2"/>
            <a:endCxn id="11" idx="0"/>
          </p:cNvCxnSpPr>
          <p:nvPr/>
        </p:nvCxnSpPr>
        <p:spPr>
          <a:xfrm rot="5400000">
            <a:off x="5796023" y="647728"/>
            <a:ext cx="1215461" cy="6661331"/>
          </a:xfrm>
          <a:prstGeom prst="curvedConnector3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68A8483-5A39-809D-314C-3B2AF9C92962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4798969" y="5488688"/>
            <a:ext cx="411020" cy="1183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A black and white graph on a paper&#10;&#10;Description automatically generated">
            <a:extLst>
              <a:ext uri="{FF2B5EF4-FFF2-40B4-BE49-F238E27FC236}">
                <a16:creationId xmlns:a16="http://schemas.microsoft.com/office/drawing/2014/main" id="{67602931-6B05-A175-356B-27720C919B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257" y="4232422"/>
            <a:ext cx="1020278" cy="13716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978AC621-C6CE-D913-1B17-E6FDCE1159DC}"/>
              </a:ext>
            </a:extLst>
          </p:cNvPr>
          <p:cNvSpPr txBox="1"/>
          <p:nvPr/>
        </p:nvSpPr>
        <p:spPr>
          <a:xfrm>
            <a:off x="8070539" y="5538782"/>
            <a:ext cx="109041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Data File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4267C68-DEDF-41E7-FFE1-7E32F155DE33}"/>
              </a:ext>
            </a:extLst>
          </p:cNvPr>
          <p:cNvCxnSpPr>
            <a:stCxn id="13" idx="3"/>
            <a:endCxn id="34" idx="1"/>
          </p:cNvCxnSpPr>
          <p:nvPr/>
        </p:nvCxnSpPr>
        <p:spPr>
          <a:xfrm flipV="1">
            <a:off x="7476499" y="4918222"/>
            <a:ext cx="555758" cy="57046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2EBC47F-56CA-6D8B-B8CA-FE685E94280C}"/>
              </a:ext>
            </a:extLst>
          </p:cNvPr>
          <p:cNvCxnSpPr>
            <a:stCxn id="34" idx="3"/>
            <a:endCxn id="15" idx="1"/>
          </p:cNvCxnSpPr>
          <p:nvPr/>
        </p:nvCxnSpPr>
        <p:spPr>
          <a:xfrm flipV="1">
            <a:off x="9052535" y="4827452"/>
            <a:ext cx="297105" cy="9077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38574F6-EF0A-918D-587F-23173DEB54EE}"/>
              </a:ext>
            </a:extLst>
          </p:cNvPr>
          <p:cNvCxnSpPr>
            <a:stCxn id="3" idx="3"/>
            <a:endCxn id="16" idx="1"/>
          </p:cNvCxnSpPr>
          <p:nvPr/>
        </p:nvCxnSpPr>
        <p:spPr>
          <a:xfrm>
            <a:off x="2284467" y="2168378"/>
            <a:ext cx="815450" cy="272059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D1932985-D9DF-ED64-5019-A2CB47D99EA6}"/>
              </a:ext>
            </a:extLst>
          </p:cNvPr>
          <p:cNvSpPr txBox="1"/>
          <p:nvPr/>
        </p:nvSpPr>
        <p:spPr>
          <a:xfrm>
            <a:off x="4194809" y="2685755"/>
            <a:ext cx="92947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pH Sensor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B3BFF6-F885-31C1-6492-7CCA19AB4D0D}"/>
              </a:ext>
            </a:extLst>
          </p:cNvPr>
          <p:cNvSpPr txBox="1"/>
          <p:nvPr/>
        </p:nvSpPr>
        <p:spPr>
          <a:xfrm>
            <a:off x="6795637" y="3005910"/>
            <a:ext cx="133000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Processor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9FACA2-8CDE-7C50-E948-E48C81F1A6C2}"/>
              </a:ext>
            </a:extLst>
          </p:cNvPr>
          <p:cNvSpPr txBox="1"/>
          <p:nvPr/>
        </p:nvSpPr>
        <p:spPr>
          <a:xfrm>
            <a:off x="9598206" y="3028881"/>
            <a:ext cx="211377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Transmitter/Receiver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8A692F3-B790-62C1-08C7-93EC7CEF7AFA}"/>
              </a:ext>
            </a:extLst>
          </p:cNvPr>
          <p:cNvSpPr txBox="1"/>
          <p:nvPr/>
        </p:nvSpPr>
        <p:spPr>
          <a:xfrm>
            <a:off x="2940625" y="6041295"/>
            <a:ext cx="6111910" cy="33855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Transmitter/Receiver</a:t>
            </a:r>
          </a:p>
        </p:txBody>
      </p:sp>
    </p:spTree>
    <p:extLst>
      <p:ext uri="{BB962C8B-B14F-4D97-AF65-F5344CB8AC3E}">
        <p14:creationId xmlns:p14="http://schemas.microsoft.com/office/powerpoint/2010/main" val="73069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3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4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4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4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5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5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5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6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6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6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8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8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8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4" grpId="0"/>
      <p:bldP spid="17" grpId="0" animBg="1"/>
      <p:bldP spid="18" grpId="0"/>
      <p:bldP spid="19" grpId="0"/>
      <p:bldP spid="20" grpId="0"/>
      <p:bldP spid="21" grpId="0"/>
      <p:bldP spid="22" grpId="0"/>
      <p:bldP spid="35" grpId="0"/>
      <p:bldP spid="42" grpId="0"/>
      <p:bldP spid="43" grpId="0"/>
      <p:bldP spid="44" grpId="0"/>
      <p:bldP spid="4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49960-4742-D518-900D-7DAC3519E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System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2DF71-9FA8-7F53-D528-D24112281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2340131"/>
            <a:ext cx="10325000" cy="3564436"/>
          </a:xfrm>
        </p:spPr>
        <p:txBody>
          <a:bodyPr anchor="ctr">
            <a:noAutofit/>
          </a:bodyPr>
          <a:lstStyle/>
          <a:p>
            <a:pPr rtl="0" fontAlgn="base">
              <a:lnSpc>
                <a:spcPct val="125000"/>
              </a:lnSpc>
              <a:buClr>
                <a:schemeClr val="tx1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sz="24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Arduino MKR 1310</a:t>
            </a:r>
            <a:r>
              <a:rPr lang="en-US" sz="24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Two devices are used - one in the field unit to store 		and transmit the data and the other connected to the technician’s 			computer to receive the data from the field unit.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pPr rtl="0" fontAlgn="base">
              <a:lnSpc>
                <a:spcPct val="125000"/>
              </a:lnSpc>
              <a:buClr>
                <a:schemeClr val="tx1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sz="24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Arduino Uno R3: </a:t>
            </a:r>
            <a:r>
              <a:rPr lang="en-US" sz="24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Device to control the field unit operations, including the 		sensor input. 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pPr rtl="0" fontAlgn="base">
              <a:lnSpc>
                <a:spcPct val="125000"/>
              </a:lnSpc>
              <a:buClr>
                <a:schemeClr val="tx1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sz="24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Gravity Analog pH sensor: </a:t>
            </a:r>
            <a:r>
              <a:rPr lang="en-US" sz="2400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 sensor designed to be placed into soil and send 		pH levels to transmission device. 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19157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CosineVTI">
  <a:themeElements>
    <a:clrScheme name="AnalogousFromLightSeed_2SEEDS">
      <a:dk1>
        <a:srgbClr val="000000"/>
      </a:dk1>
      <a:lt1>
        <a:srgbClr val="FFFFFF"/>
      </a:lt1>
      <a:dk2>
        <a:srgbClr val="413024"/>
      </a:dk2>
      <a:lt2>
        <a:srgbClr val="E2E6E8"/>
      </a:lt2>
      <a:accent1>
        <a:srgbClr val="D59164"/>
      </a:accent1>
      <a:accent2>
        <a:srgbClr val="DC8081"/>
      </a:accent2>
      <a:accent3>
        <a:srgbClr val="AFA266"/>
      </a:accent3>
      <a:accent4>
        <a:srgbClr val="52AFAF"/>
      </a:accent4>
      <a:accent5>
        <a:srgbClr val="69A8D6"/>
      </a:accent5>
      <a:accent6>
        <a:srgbClr val="6476D5"/>
      </a:accent6>
      <a:hlink>
        <a:srgbClr val="5986A5"/>
      </a:hlink>
      <a:folHlink>
        <a:srgbClr val="7F7F7F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dd3ce31-399d-409a-a038-82a52ea8800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DF29EFA039884FBF06461CFED82AEE" ma:contentTypeVersion="14" ma:contentTypeDescription="Create a new document." ma:contentTypeScope="" ma:versionID="c90376d256de032f153fb9167cea0fb6">
  <xsd:schema xmlns:xsd="http://www.w3.org/2001/XMLSchema" xmlns:xs="http://www.w3.org/2001/XMLSchema" xmlns:p="http://schemas.microsoft.com/office/2006/metadata/properties" xmlns:ns3="1dd3ce31-399d-409a-a038-82a52ea88007" xmlns:ns4="9287c845-6661-4a14-8f61-43a8fe7adbc0" targetNamespace="http://schemas.microsoft.com/office/2006/metadata/properties" ma:root="true" ma:fieldsID="f8dba95e0358379e50510441d7169b61" ns3:_="" ns4:_="">
    <xsd:import namespace="1dd3ce31-399d-409a-a038-82a52ea88007"/>
    <xsd:import namespace="9287c845-6661-4a14-8f61-43a8fe7adbc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d3ce31-399d-409a-a038-82a52ea880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87c845-6661-4a14-8f61-43a8fe7adbc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7A2E1D-F111-4CDE-838F-D573B7E3DCB9}">
  <ds:schemaRefs>
    <ds:schemaRef ds:uri="http://purl.org/dc/elements/1.1/"/>
    <ds:schemaRef ds:uri="9287c845-6661-4a14-8f61-43a8fe7adbc0"/>
    <ds:schemaRef ds:uri="http://www.w3.org/XML/1998/namespace"/>
    <ds:schemaRef ds:uri="1dd3ce31-399d-409a-a038-82a52ea88007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62CE53E3-F9C6-4654-B0C2-0A50DF7C22AD}">
  <ds:schemaRefs>
    <ds:schemaRef ds:uri="1dd3ce31-399d-409a-a038-82a52ea88007"/>
    <ds:schemaRef ds:uri="9287c845-6661-4a14-8f61-43a8fe7adbc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678DC4A-660C-4F8C-A41E-105F5BA085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684</Words>
  <Application>Microsoft Office PowerPoint</Application>
  <PresentationFormat>Widescreen</PresentationFormat>
  <Paragraphs>71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Courier New</vt:lpstr>
      <vt:lpstr>Grandview</vt:lpstr>
      <vt:lpstr>Times New Roman</vt:lpstr>
      <vt:lpstr>Wingdings</vt:lpstr>
      <vt:lpstr>CosineVTI</vt:lpstr>
      <vt:lpstr>Microclimate Monitoring System- Soil Edition</vt:lpstr>
      <vt:lpstr>Problem Statement</vt:lpstr>
      <vt:lpstr>PowerPoint Presentation</vt:lpstr>
      <vt:lpstr>Inspiration</vt:lpstr>
      <vt:lpstr>Critical System Requirements</vt:lpstr>
      <vt:lpstr>Diagrams &amp; Designs</vt:lpstr>
      <vt:lpstr>Diagrams &amp; Designs</vt:lpstr>
      <vt:lpstr>PowerPoint Presentation</vt:lpstr>
      <vt:lpstr>Key System Design</vt:lpstr>
      <vt:lpstr>Prototype Implementation</vt:lpstr>
      <vt:lpstr>Prototype Implementation Analysis</vt:lpstr>
      <vt:lpstr>Advise For Future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Ahmed, Shakib</dc:creator>
  <cp:lastModifiedBy>Ahmed, Shakib</cp:lastModifiedBy>
  <cp:revision>1</cp:revision>
  <dcterms:created xsi:type="dcterms:W3CDTF">2024-04-15T15:57:26Z</dcterms:created>
  <dcterms:modified xsi:type="dcterms:W3CDTF">2024-04-22T03:31:51Z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0x0101000BDF29EFA039884FBF06461CFED82AEE</vt:lpwstr>
  </property>
</Properties>
</file>